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68" r:id="rId3"/>
    <p:sldId id="267" r:id="rId4"/>
    <p:sldId id="271" r:id="rId5"/>
    <p:sldId id="272" r:id="rId6"/>
    <p:sldId id="273" r:id="rId7"/>
    <p:sldId id="275" r:id="rId8"/>
    <p:sldId id="277" r:id="rId9"/>
    <p:sldId id="274" r:id="rId10"/>
    <p:sldId id="279" r:id="rId11"/>
    <p:sldId id="281" r:id="rId12"/>
    <p:sldId id="278" r:id="rId13"/>
    <p:sldId id="276" r:id="rId14"/>
    <p:sldId id="280" r:id="rId15"/>
    <p:sldId id="259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1EB4"/>
    <a:srgbClr val="2E8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66"/>
    <p:restoredTop sz="94681"/>
  </p:normalViewPr>
  <p:slideViewPr>
    <p:cSldViewPr snapToGrid="0" snapToObjects="1">
      <p:cViewPr>
        <p:scale>
          <a:sx n="106" d="100"/>
          <a:sy n="106" d="100"/>
        </p:scale>
        <p:origin x="14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D724F-7C46-6B45-B0EA-5E4568EC6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F0F41-6551-6A43-906A-F6F0230DF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23868-6D76-ED4E-8748-914271A41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9EAD5-5FE6-9846-8948-259062A7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4E950-292A-6745-8E29-741AF3DB8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79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FAF23-7030-E948-BB17-D72A16BD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327A60-B48C-7545-94D9-1F73F9361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8201-91AE-7F44-8CE2-0590BDDA6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995A5-963F-B84A-9FB2-6836DEAF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A5082-D9CF-1747-AE1A-186AF8165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5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AB3DE5-1A1E-B141-B011-CDB64319D0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299B1D-CDD5-304B-B898-585543192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0EAD1-55B3-B446-B9F7-2785A6E1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E8F02-8B4F-3D4F-BBDC-209546FB7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A4A21-0C54-3441-B079-CCF2FB58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60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C2DA-E0C3-8547-A319-427595465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14D3C-19D3-1A47-8C35-03291A2EE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65318-FACE-8044-9330-1C0324A5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6E44A-3E71-3D4C-9B5A-905D0F05F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47DFA-97B3-E24B-A6CA-30644746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0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3321F-8382-0448-A3F7-6794548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1783F-C98B-DC48-8757-C0E6F01E2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0352A-6AC5-744D-A865-7791F0D4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B94E6-4DA7-AF41-AD07-96245AD88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9BEF5-E20E-674C-A65B-38D5F036C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94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51DF0-38BA-D04B-908D-18363856F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B67B5-1325-C74F-AE6A-2CDD805541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B0758-3617-BF48-A3C2-F97F0ADF6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6D511-5A87-604B-BB0B-99FA585E3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5FD08-4AA0-5D4D-ACDB-6B0E6D5E9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13B63-8F06-5244-8F50-C20EF2F5D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73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A463-6552-EE4F-B45D-DB2D31B5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73478-92F7-684C-A705-6A96C5932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34179-D07E-5E49-B789-15F489C61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3E3E4D-00A1-C548-8D7B-B82ACD87E9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DFE947-BEC1-104D-9F0F-09B0F2242E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8C74D7-C7F0-3E42-8AFB-25B84A33D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3/28/18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128258-B02C-1C45-B9C1-2BA2684B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C39B3E-029F-1B4E-A6C5-A01F83E40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89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49B7F-B0D2-CC4E-A8F7-3A4226263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9914DC-FD45-C94B-8B6A-DB102DC7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3/28/18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19BE6E-4F93-0C45-A2F4-3364DE163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84577-6891-B94F-A67E-6FDF4DADF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7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7AD97-2E78-2544-9527-BCAF1EC9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3/28/18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4EEB18-5E29-E846-9A7C-A3A2D00CE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9E4B-00CE-824C-96B1-E377301E8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1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79FA6-5419-164D-A137-D6E4CAC77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9F72B-B590-484E-BAF8-376A4E12D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D6B5B3-26B8-8442-9AB5-6177CF75E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A9378-1F90-8A4F-9314-8D6C9A778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339E0-F2E1-5F4E-8F97-3EF5BA82B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97C70-F49F-8640-9B87-D1A5E910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24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E16BD-6566-094C-A5D4-170CC9518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D57091-242E-E743-A095-190A6920D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C6A504-1528-BC4B-81E2-5EEADFBA7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4128A-FCBF-4B4E-8404-05A35136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55689-0388-5B43-9FA4-A8BB09776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37232-84C1-0B48-8D74-8FAB86E0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0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E0595E-288A-D548-9156-21024A98A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307B1-8FA4-2044-8FD6-325C44626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86489-577B-374D-BAD5-FEA6D8B87D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C91C5-F788-944F-9A98-D753AC39B5FF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2CACF-CBE3-4E49-87A3-583B4E0F5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8B779-5CFB-E340-A3F8-F03CC98CB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5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932CD29-3659-3C4A-B073-5F66B95371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b="13793"/>
          <a:stretch/>
        </p:blipFill>
        <p:spPr>
          <a:xfrm>
            <a:off x="20" y="8586"/>
            <a:ext cx="1219198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2B255-77AC-2444-94D2-BC2029F73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265" y="4587587"/>
            <a:ext cx="2522735" cy="199163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23E73F-12A2-0346-AADA-1DED8513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577" y="950772"/>
            <a:ext cx="6868423" cy="31813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>
              <a:lnSpc>
                <a:spcPct val="100000"/>
              </a:lnSpc>
            </a:pPr>
            <a:r>
              <a:rPr lang="en-US" sz="6200" b="1" kern="1200" dirty="0">
                <a:solidFill>
                  <a:schemeClr val="bg1"/>
                </a:solidFill>
                <a:latin typeface="Candara" panose="020E0502030303020204" pitchFamily="34" charset="0"/>
                <a:ea typeface="Yuanti TC" panose="02010600040101010101" pitchFamily="2" charset="-120"/>
              </a:rPr>
              <a:t>Detecting Exoplanets using Raw Data from NASA’s Kepler Spacecraft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DBD8341-E0A3-6E48-AE0C-8EFE73E1C224}"/>
              </a:ext>
            </a:extLst>
          </p:cNvPr>
          <p:cNvSpPr txBox="1">
            <a:spLocks/>
          </p:cNvSpPr>
          <p:nvPr/>
        </p:nvSpPr>
        <p:spPr>
          <a:xfrm>
            <a:off x="727024" y="4368800"/>
            <a:ext cx="2352022" cy="2210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+mn-lt"/>
                <a:ea typeface="Yuanti TC" panose="02010600040101010101" pitchFamily="2" charset="-120"/>
              </a:rPr>
              <a:t>Kaitlin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+mn-lt"/>
                <a:ea typeface="Yuanti TC" panose="02010600040101010101" pitchFamily="2" charset="-120"/>
              </a:rPr>
              <a:t>Puryear</a:t>
            </a: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2D8BC2EB-D3BE-8844-8016-F0BAB46E125A}"/>
              </a:ext>
            </a:extLst>
          </p:cNvPr>
          <p:cNvSpPr/>
          <p:nvPr/>
        </p:nvSpPr>
        <p:spPr>
          <a:xfrm rot="5400000">
            <a:off x="4375150" y="-1287945"/>
            <a:ext cx="3821594" cy="7491895"/>
          </a:xfrm>
          <a:prstGeom prst="halfFrame">
            <a:avLst>
              <a:gd name="adj1" fmla="val 3656"/>
              <a:gd name="adj2" fmla="val 44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4DC5AB11-4848-0D4A-AC9F-766B79380F45}"/>
              </a:ext>
            </a:extLst>
          </p:cNvPr>
          <p:cNvSpPr/>
          <p:nvPr/>
        </p:nvSpPr>
        <p:spPr>
          <a:xfrm rot="16200000">
            <a:off x="672240" y="3920515"/>
            <a:ext cx="2210420" cy="2795107"/>
          </a:xfrm>
          <a:prstGeom prst="halfFrame">
            <a:avLst>
              <a:gd name="adj1" fmla="val 5954"/>
              <a:gd name="adj2" fmla="val 6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67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060D-24F7-4442-995F-F829E0E5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23D8-08EA-B541-A770-06291E31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My model sucks and is so shameful it can barely call itself a model.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Currently trending at 25% accuracy. Sad Day.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Neural Networks are a pain to optimize.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Anyways, </a:t>
            </a:r>
            <a:r>
              <a:rPr lang="en-US" dirty="0">
                <a:solidFill>
                  <a:schemeClr val="accent4"/>
                </a:solidFill>
              </a:rPr>
              <a:t>on this slide I want to have some graphs</a:t>
            </a:r>
          </a:p>
        </p:txBody>
      </p:sp>
    </p:spTree>
    <p:extLst>
      <p:ext uri="{BB962C8B-B14F-4D97-AF65-F5344CB8AC3E}">
        <p14:creationId xmlns:p14="http://schemas.microsoft.com/office/powerpoint/2010/main" val="3523604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060D-24F7-4442-995F-F829E0E5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23D8-08EA-B541-A770-06291E31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on this slide I want to make some broad conclusions based on my model.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 far, the conclusion I have is that exoplanets are difficult to predict.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Maybe include some future work.</a:t>
            </a:r>
          </a:p>
        </p:txBody>
      </p:sp>
    </p:spTree>
    <p:extLst>
      <p:ext uri="{BB962C8B-B14F-4D97-AF65-F5344CB8AC3E}">
        <p14:creationId xmlns:p14="http://schemas.microsoft.com/office/powerpoint/2010/main" val="271854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9BFE3D1-792D-BE45-8D40-858160B851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b="13793"/>
          <a:stretch/>
        </p:blipFill>
        <p:spPr>
          <a:xfrm>
            <a:off x="20" y="8586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DC060D-24F7-4442-995F-F829E0E54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979" y="1375777"/>
            <a:ext cx="7222958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+mn-lt"/>
              </a:rPr>
              <a:t>Thank you!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Happy to take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23D8-08EA-B541-A770-06291E311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4032" y="2941955"/>
            <a:ext cx="5618737" cy="3284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Special thanks to NASA’s Kepler Guest Observer Team and the NASA Exoplanet Archive.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5F81A9-061E-E64B-97CF-BA61A5FCDD8C}"/>
              </a:ext>
            </a:extLst>
          </p:cNvPr>
          <p:cNvSpPr txBox="1">
            <a:spLocks/>
          </p:cNvSpPr>
          <p:nvPr/>
        </p:nvSpPr>
        <p:spPr>
          <a:xfrm>
            <a:off x="998632" y="4452170"/>
            <a:ext cx="5105400" cy="1774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Kaitlin Puryear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http://kpuryear.github.io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kaitlinpuryear@gmail.com </a:t>
            </a:r>
          </a:p>
        </p:txBody>
      </p:sp>
    </p:spTree>
    <p:extLst>
      <p:ext uri="{BB962C8B-B14F-4D97-AF65-F5344CB8AC3E}">
        <p14:creationId xmlns:p14="http://schemas.microsoft.com/office/powerpoint/2010/main" val="1281319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106D4E-0882-FD4E-A7CA-29FD60B8495E}"/>
              </a:ext>
            </a:extLst>
          </p:cNvPr>
          <p:cNvSpPr/>
          <p:nvPr/>
        </p:nvSpPr>
        <p:spPr>
          <a:xfrm>
            <a:off x="689812" y="2019089"/>
            <a:ext cx="3196388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Images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https://www.google.com/search?q=dictionary+exoplanet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https://www.nasa.gov/feature/jpl/new-clues-to-trappist-1-planet-compositions-atmospheres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https://community.dur.ac.uk/physics.astrolab/exoplanets.html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https://spaceinvader.me/2017/03/02/fourth-planet-from-trappist-added-to-habitable-exoplanet-list</a:t>
            </a:r>
          </a:p>
          <a:p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EC8D38-0E14-BF4B-8660-D183E08E0E1C}"/>
              </a:ext>
            </a:extLst>
          </p:cNvPr>
          <p:cNvSpPr/>
          <p:nvPr/>
        </p:nvSpPr>
        <p:spPr>
          <a:xfrm>
            <a:off x="4523874" y="586926"/>
            <a:ext cx="743551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Kepler Guest Observer Office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https://keplerscience.arc.nasa.gov/helpdesk.html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2400" b="1" u="sng" dirty="0">
                <a:solidFill>
                  <a:schemeClr val="bg1"/>
                </a:solidFill>
              </a:rPr>
              <a:t>Kepler GO GitHub Repo</a:t>
            </a:r>
          </a:p>
          <a:p>
            <a:r>
              <a:rPr lang="en-US" sz="2000" dirty="0">
                <a:solidFill>
                  <a:schemeClr val="bg1"/>
                </a:solidFill>
              </a:rPr>
              <a:t>https://github.com/KeplerGO/project-ideas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2400" b="1" u="sng" dirty="0">
                <a:solidFill>
                  <a:schemeClr val="bg1"/>
                </a:solidFill>
              </a:rPr>
              <a:t>NASA Exoplanet Archive</a:t>
            </a:r>
          </a:p>
          <a:p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exoplanetarchive.ipac.caltech.edu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2400" b="1" u="sng" dirty="0">
                <a:solidFill>
                  <a:schemeClr val="bg1"/>
                </a:solidFill>
              </a:rPr>
              <a:t>Kepler Telescope Database</a:t>
            </a:r>
          </a:p>
          <a:p>
            <a:r>
              <a:rPr lang="en-US" sz="2000" dirty="0">
                <a:solidFill>
                  <a:schemeClr val="bg1"/>
                </a:solidFill>
              </a:rPr>
              <a:t>https://exoplanetarchive.ipac.caltech.edu/cgi-bin/TblView/nph-tblView?app=ExoTbls&amp;config=koi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2400" b="1" u="sng" dirty="0" err="1">
                <a:solidFill>
                  <a:schemeClr val="bg1"/>
                </a:solidFill>
              </a:rPr>
              <a:t>LightKurve</a:t>
            </a:r>
            <a:r>
              <a:rPr lang="en-US" sz="2400" b="1" u="sng" dirty="0">
                <a:solidFill>
                  <a:schemeClr val="bg1"/>
                </a:solidFill>
              </a:rPr>
              <a:t> Docs</a:t>
            </a:r>
          </a:p>
          <a:p>
            <a:r>
              <a:rPr lang="en-US" sz="2000" dirty="0">
                <a:solidFill>
                  <a:schemeClr val="bg1"/>
                </a:solidFill>
              </a:rPr>
              <a:t>http://</a:t>
            </a:r>
            <a:r>
              <a:rPr lang="en-US" sz="2000" dirty="0" err="1">
                <a:solidFill>
                  <a:schemeClr val="bg1"/>
                </a:solidFill>
              </a:rPr>
              <a:t>lightkurve.keplerscience.org</a:t>
            </a:r>
            <a:r>
              <a:rPr lang="en-US" sz="2000" dirty="0">
                <a:solidFill>
                  <a:schemeClr val="bg1"/>
                </a:solidFill>
              </a:rPr>
              <a:t>/tutorials/</a:t>
            </a:r>
            <a:r>
              <a:rPr lang="en-US" sz="2000" dirty="0" err="1">
                <a:solidFill>
                  <a:schemeClr val="bg1"/>
                </a:solidFill>
              </a:rPr>
              <a:t>quickstart.html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4B7C8E0-D8CA-B143-8119-3234C9E1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69305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155755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571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F8FED32-F2E0-5F42-A126-5C72D043D5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b="13793"/>
          <a:stretch/>
        </p:blipFill>
        <p:spPr>
          <a:xfrm>
            <a:off x="1947063" y="922732"/>
            <a:ext cx="8820849" cy="4961735"/>
          </a:xfrm>
          <a:prstGeom prst="rect">
            <a:avLst/>
          </a:prstGeom>
          <a:ln>
            <a:noFill/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21D8D15-B8EA-7441-BC72-8CCD57EBF167}"/>
              </a:ext>
            </a:extLst>
          </p:cNvPr>
          <p:cNvSpPr/>
          <p:nvPr/>
        </p:nvSpPr>
        <p:spPr>
          <a:xfrm>
            <a:off x="6159500" y="1447800"/>
            <a:ext cx="3505200" cy="876300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6FB3DFB-B010-4142-8189-1347854F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3277" y="1701800"/>
            <a:ext cx="6868423" cy="31813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ts val="7520"/>
              </a:lnSpc>
            </a:pPr>
            <a:r>
              <a:rPr lang="en-US" sz="6200" b="1" kern="1200" dirty="0">
                <a:solidFill>
                  <a:srgbClr val="FFFFFF"/>
                </a:solidFill>
                <a:latin typeface="Candara" panose="020E0502030303020204" pitchFamily="34" charset="0"/>
                <a:ea typeface="Yuanti TC" panose="02010600040101010101" pitchFamily="2" charset="-120"/>
              </a:rPr>
              <a:t>Detecting Exoplanets using Raw Data from NASA’s Kepler Spacecraft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A8182B4-DA1D-7E46-A4E9-8CE38F1807BA}"/>
              </a:ext>
            </a:extLst>
          </p:cNvPr>
          <p:cNvSpPr/>
          <p:nvPr/>
        </p:nvSpPr>
        <p:spPr>
          <a:xfrm>
            <a:off x="4902200" y="2425700"/>
            <a:ext cx="3048000" cy="876300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28BFABB-AED4-8949-A0BD-8EF778E2A775}"/>
              </a:ext>
            </a:extLst>
          </p:cNvPr>
          <p:cNvSpPr/>
          <p:nvPr/>
        </p:nvSpPr>
        <p:spPr>
          <a:xfrm>
            <a:off x="4060462" y="3403600"/>
            <a:ext cx="4613638" cy="1835148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60C94-7102-2148-B0C2-3C85C7CD4640}"/>
              </a:ext>
            </a:extLst>
          </p:cNvPr>
          <p:cNvSpPr txBox="1"/>
          <p:nvPr/>
        </p:nvSpPr>
        <p:spPr>
          <a:xfrm>
            <a:off x="9929123" y="339804"/>
            <a:ext cx="1844848" cy="1107996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Print" panose="02000800000000000000" pitchFamily="2" charset="0"/>
              </a:rPr>
              <a:t>Planets that exist outside our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Segoe Print" panose="02000800000000000000" pitchFamily="2" charset="0"/>
              </a:rPr>
              <a:t>Solar System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D57561-689C-9B46-96E6-D83BE3BB9F23}"/>
              </a:ext>
            </a:extLst>
          </p:cNvPr>
          <p:cNvCxnSpPr>
            <a:cxnSpLocks/>
          </p:cNvCxnSpPr>
          <p:nvPr/>
        </p:nvCxnSpPr>
        <p:spPr>
          <a:xfrm flipV="1">
            <a:off x="9042400" y="787749"/>
            <a:ext cx="886723" cy="662284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076021-0F87-F941-A157-FF21D515A960}"/>
              </a:ext>
            </a:extLst>
          </p:cNvPr>
          <p:cNvSpPr txBox="1"/>
          <p:nvPr/>
        </p:nvSpPr>
        <p:spPr>
          <a:xfrm>
            <a:off x="615722" y="2281276"/>
            <a:ext cx="1844848" cy="132343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Print" panose="02000800000000000000" pitchFamily="2" charset="0"/>
              </a:rPr>
              <a:t>Light Curves from the stars that have planets orbiting them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E3F88E-A846-3A4C-9CAF-2C1013A4EC18}"/>
              </a:ext>
            </a:extLst>
          </p:cNvPr>
          <p:cNvSpPr txBox="1"/>
          <p:nvPr/>
        </p:nvSpPr>
        <p:spPr>
          <a:xfrm>
            <a:off x="2007333" y="5345858"/>
            <a:ext cx="1844848" cy="1077218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Print" panose="02000800000000000000" pitchFamily="2" charset="0"/>
              </a:rPr>
              <a:t>NASA’s primary exoplanet detection spacecraft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1430BE-615C-3E41-BB33-F2479FE624B3}"/>
              </a:ext>
            </a:extLst>
          </p:cNvPr>
          <p:cNvCxnSpPr>
            <a:cxnSpLocks/>
          </p:cNvCxnSpPr>
          <p:nvPr/>
        </p:nvCxnSpPr>
        <p:spPr>
          <a:xfrm>
            <a:off x="2479914" y="2539779"/>
            <a:ext cx="2422286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6E1B5A-A168-514A-93ED-9B9B806E3B04}"/>
              </a:ext>
            </a:extLst>
          </p:cNvPr>
          <p:cNvCxnSpPr>
            <a:cxnSpLocks/>
          </p:cNvCxnSpPr>
          <p:nvPr/>
        </p:nvCxnSpPr>
        <p:spPr>
          <a:xfrm flipV="1">
            <a:off x="3852181" y="5233238"/>
            <a:ext cx="886723" cy="662284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201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910BA-816B-BC4D-9F10-7FE1F2CB5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Kepler Spacecraft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951B1-E585-FE42-B415-6A29742B9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Background information</a:t>
            </a:r>
          </a:p>
          <a:p>
            <a:r>
              <a:rPr lang="en-US">
                <a:solidFill>
                  <a:schemeClr val="bg1"/>
                </a:solidFill>
              </a:rPr>
              <a:t>Launched in: from:</a:t>
            </a:r>
          </a:p>
          <a:p>
            <a:r>
              <a:rPr lang="en-US">
                <a:solidFill>
                  <a:schemeClr val="bg1"/>
                </a:solidFill>
              </a:rPr>
              <a:t>Mission objectives:</a:t>
            </a:r>
          </a:p>
          <a:p>
            <a:r>
              <a:rPr lang="en-US">
                <a:solidFill>
                  <a:schemeClr val="bg1"/>
                </a:solidFill>
              </a:rPr>
              <a:t>Discoveries to date: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EE034-4A35-6940-A85F-4206B218D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457200"/>
            <a:ext cx="6248400" cy="4686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FFC16E-8BE6-4E4D-BBAB-46CBD5734ACC}"/>
              </a:ext>
            </a:extLst>
          </p:cNvPr>
          <p:cNvSpPr/>
          <p:nvPr/>
        </p:nvSpPr>
        <p:spPr>
          <a:xfrm>
            <a:off x="9715500" y="469333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</a:t>
            </a:r>
            <a:r>
              <a:rPr lang="en-US" sz="1100" dirty="0" err="1">
                <a:solidFill>
                  <a:schemeClr val="bg1"/>
                </a:solidFill>
              </a:rPr>
              <a:t>astronomynow.com</a:t>
            </a:r>
            <a:r>
              <a:rPr lang="en-US" sz="1100" dirty="0">
                <a:solidFill>
                  <a:schemeClr val="bg1"/>
                </a:solidFill>
              </a:rPr>
              <a:t>/2016</a:t>
            </a:r>
          </a:p>
        </p:txBody>
      </p:sp>
    </p:spTree>
    <p:extLst>
      <p:ext uri="{BB962C8B-B14F-4D97-AF65-F5344CB8AC3E}">
        <p14:creationId xmlns:p14="http://schemas.microsoft.com/office/powerpoint/2010/main" val="1079522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940621B0-0BDE-4A4C-A6E7-9D8DA10CA53B}"/>
              </a:ext>
            </a:extLst>
          </p:cNvPr>
          <p:cNvGrpSpPr/>
          <p:nvPr/>
        </p:nvGrpSpPr>
        <p:grpSpPr>
          <a:xfrm flipH="1">
            <a:off x="2141622" y="1455821"/>
            <a:ext cx="9793704" cy="5263679"/>
            <a:chOff x="0" y="1536700"/>
            <a:chExt cx="10072679" cy="5461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28BE91-C0CB-E643-83D1-68AB2A597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36700"/>
              <a:ext cx="9550400" cy="5461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C7CC3A-C2FD-834D-A24C-22C738A7554B}"/>
                </a:ext>
              </a:extLst>
            </p:cNvPr>
            <p:cNvSpPr/>
            <p:nvPr/>
          </p:nvSpPr>
          <p:spPr>
            <a:xfrm>
              <a:off x="2992459" y="1909409"/>
              <a:ext cx="3883829" cy="11181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1ECF7D-F599-194E-BFEB-7D31DD406B83}"/>
                </a:ext>
              </a:extLst>
            </p:cNvPr>
            <p:cNvSpPr/>
            <p:nvPr/>
          </p:nvSpPr>
          <p:spPr>
            <a:xfrm>
              <a:off x="647701" y="5009546"/>
              <a:ext cx="9424978" cy="11181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CF42C-4602-5F43-A660-EF4723494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492125"/>
            <a:ext cx="7762374" cy="1840810"/>
          </a:xfrm>
        </p:spPr>
        <p:txBody>
          <a:bodyPr/>
          <a:lstStyle/>
          <a:p>
            <a:pPr marL="0" indent="0">
              <a:buNone/>
            </a:pPr>
            <a:r>
              <a:rPr lang="en-US" sz="4000" b="1" u="sng" dirty="0">
                <a:solidFill>
                  <a:schemeClr val="bg1"/>
                </a:solidFill>
              </a:rPr>
              <a:t>Exoplanet: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(noun)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 planet that orbits a star outside our solar system.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ex·o·plan·et</a:t>
            </a:r>
            <a:r>
              <a:rPr lang="en-US" dirty="0">
                <a:solidFill>
                  <a:schemeClr val="bg1"/>
                </a:solidFill>
              </a:rPr>
              <a:t>,  (ˈ</a:t>
            </a:r>
            <a:r>
              <a:rPr lang="en-US" dirty="0" err="1">
                <a:solidFill>
                  <a:schemeClr val="bg1"/>
                </a:solidFill>
              </a:rPr>
              <a:t>eksōˌplanət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27DB040-F1F1-4744-A92A-47ACDA62636A}"/>
              </a:ext>
            </a:extLst>
          </p:cNvPr>
          <p:cNvSpPr/>
          <p:nvPr/>
        </p:nvSpPr>
        <p:spPr>
          <a:xfrm>
            <a:off x="1997242" y="5880910"/>
            <a:ext cx="2538663" cy="8385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17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635CA43-E582-5143-BAF9-DBF0888ED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45511" y="1619250"/>
            <a:ext cx="36195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308A18F-E7A2-C141-A9D5-8AA9AF4DF72A}"/>
              </a:ext>
            </a:extLst>
          </p:cNvPr>
          <p:cNvGrpSpPr/>
          <p:nvPr/>
        </p:nvGrpSpPr>
        <p:grpSpPr>
          <a:xfrm>
            <a:off x="5708650" y="365125"/>
            <a:ext cx="5943600" cy="5943600"/>
            <a:chOff x="6191250" y="359162"/>
            <a:chExt cx="5943600" cy="5943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2DFA8A6-E795-784F-A92F-43C663D7DC87}"/>
                </a:ext>
              </a:extLst>
            </p:cNvPr>
            <p:cNvSpPr/>
            <p:nvPr/>
          </p:nvSpPr>
          <p:spPr>
            <a:xfrm>
              <a:off x="6540500" y="711200"/>
              <a:ext cx="5245100" cy="51181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532D9BE-C6EA-3140-AABC-D3A2180EF137}"/>
                </a:ext>
              </a:extLst>
            </p:cNvPr>
            <p:cNvSpPr/>
            <p:nvPr/>
          </p:nvSpPr>
          <p:spPr>
            <a:xfrm>
              <a:off x="6191250" y="359162"/>
              <a:ext cx="5943600" cy="5943600"/>
            </a:xfrm>
            <a:prstGeom prst="ellipse">
              <a:avLst/>
            </a:prstGeom>
            <a:noFill/>
            <a:ln w="539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C7F64FB-B9B1-F946-9F58-16F0B9AD1D5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433511" y="1834763"/>
            <a:ext cx="4437689" cy="2773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B319-73A0-4C4F-A737-48582D675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75" y="33318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Raw Data: Light Curves</a:t>
            </a:r>
          </a:p>
        </p:txBody>
      </p:sp>
    </p:spTree>
    <p:extLst>
      <p:ext uri="{BB962C8B-B14F-4D97-AF65-F5344CB8AC3E}">
        <p14:creationId xmlns:p14="http://schemas.microsoft.com/office/powerpoint/2010/main" val="2102132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42649-8025-3E46-8C86-CE56DFE5D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4413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Data Pre-processing 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Pipeline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2479C4-3128-0A40-9B4A-7BAB95E21402}"/>
              </a:ext>
            </a:extLst>
          </p:cNvPr>
          <p:cNvSpPr txBox="1"/>
          <p:nvPr/>
        </p:nvSpPr>
        <p:spPr>
          <a:xfrm>
            <a:off x="749300" y="2336800"/>
            <a:ext cx="3975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Spoke with some Data Scientists at NASA JPL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Used a package called </a:t>
            </a:r>
            <a:r>
              <a:rPr lang="en-US" dirty="0" err="1">
                <a:solidFill>
                  <a:schemeClr val="bg1"/>
                </a:solidFill>
              </a:rPr>
              <a:t>LightKurve</a:t>
            </a:r>
            <a:r>
              <a:rPr lang="en-US" dirty="0">
                <a:solidFill>
                  <a:schemeClr val="bg1"/>
                </a:solidFill>
              </a:rPr>
              <a:t> that was created by Kepler GO office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E3832D-F7E7-634B-B8B5-1416D7BD5807}"/>
              </a:ext>
            </a:extLst>
          </p:cNvPr>
          <p:cNvGrpSpPr/>
          <p:nvPr/>
        </p:nvGrpSpPr>
        <p:grpSpPr>
          <a:xfrm>
            <a:off x="749300" y="4231640"/>
            <a:ext cx="3898900" cy="762000"/>
            <a:chOff x="12700" y="3759200"/>
            <a:chExt cx="5397500" cy="1079500"/>
          </a:xfrm>
        </p:grpSpPr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58338C9-4F13-854C-8231-2A9BA07A38E4}"/>
                </a:ext>
              </a:extLst>
            </p:cNvPr>
            <p:cNvSpPr/>
            <p:nvPr/>
          </p:nvSpPr>
          <p:spPr>
            <a:xfrm>
              <a:off x="12700" y="3759200"/>
              <a:ext cx="5397500" cy="1079500"/>
            </a:xfrm>
            <a:prstGeom prst="parallelogram">
              <a:avLst/>
            </a:prstGeom>
            <a:solidFill>
              <a:srgbClr val="2E8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9EEE8B-0EDF-594F-A9F9-D7E815295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200" y="3952698"/>
              <a:ext cx="4279900" cy="850900"/>
            </a:xfrm>
            <a:prstGeom prst="rect">
              <a:avLst/>
            </a:prstGeom>
          </p:spPr>
        </p:pic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14024D-B68C-D245-8EAA-46C4C5E72675}"/>
              </a:ext>
            </a:extLst>
          </p:cNvPr>
          <p:cNvSpPr txBox="1">
            <a:spLocks/>
          </p:cNvSpPr>
          <p:nvPr/>
        </p:nvSpPr>
        <p:spPr>
          <a:xfrm>
            <a:off x="5791200" y="723106"/>
            <a:ext cx="3394700" cy="56268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.fits file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      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target pixel file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         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light curve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     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pandas </a:t>
            </a:r>
            <a:r>
              <a:rPr lang="en-US" dirty="0" err="1">
                <a:solidFill>
                  <a:schemeClr val="bg1"/>
                </a:solidFill>
                <a:sym typeface="Wingdings" pitchFamily="2" charset="2"/>
              </a:rPr>
              <a:t>dataframe</a:t>
            </a:r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4"/>
                </a:solidFill>
                <a:sym typeface="Wingdings" pitchFamily="2" charset="2"/>
              </a:rPr>
              <a:t>1D vector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8E279869-2770-E740-8ED9-1EA5F2B72B9E}"/>
              </a:ext>
            </a:extLst>
          </p:cNvPr>
          <p:cNvSpPr/>
          <p:nvPr/>
        </p:nvSpPr>
        <p:spPr>
          <a:xfrm>
            <a:off x="7158350" y="1046164"/>
            <a:ext cx="660400" cy="74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E4098DB-BCDA-CE42-8067-9B25200FD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886" y="165100"/>
            <a:ext cx="2544628" cy="6343650"/>
          </a:xfrm>
          <a:prstGeom prst="rect">
            <a:avLst/>
          </a:prstGeom>
        </p:spPr>
      </p:pic>
      <p:sp>
        <p:nvSpPr>
          <p:cNvPr id="30" name="Down Arrow 29">
            <a:extLst>
              <a:ext uri="{FF2B5EF4-FFF2-40B4-BE49-F238E27FC236}">
                <a16:creationId xmlns:a16="http://schemas.microsoft.com/office/drawing/2014/main" id="{3ECD92BB-FB41-DB4F-AD95-1B61B1BEB02F}"/>
              </a:ext>
            </a:extLst>
          </p:cNvPr>
          <p:cNvSpPr/>
          <p:nvPr/>
        </p:nvSpPr>
        <p:spPr>
          <a:xfrm>
            <a:off x="7158350" y="2274888"/>
            <a:ext cx="660400" cy="74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A73EDE93-1A50-6548-88F1-038A319D3DA3}"/>
              </a:ext>
            </a:extLst>
          </p:cNvPr>
          <p:cNvSpPr/>
          <p:nvPr/>
        </p:nvSpPr>
        <p:spPr>
          <a:xfrm>
            <a:off x="7158350" y="3452812"/>
            <a:ext cx="660400" cy="74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498DDE06-2BF1-6C4F-9A1E-C40FA64AAAD8}"/>
              </a:ext>
            </a:extLst>
          </p:cNvPr>
          <p:cNvSpPr/>
          <p:nvPr/>
        </p:nvSpPr>
        <p:spPr>
          <a:xfrm>
            <a:off x="7158350" y="4745036"/>
            <a:ext cx="660400" cy="74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2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B319-73A0-4C4F-A737-48582D675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333181"/>
            <a:ext cx="10515600" cy="187661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Understanding the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Light Curve Data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08A18F-E7A2-C141-A9D5-8AA9AF4DF72A}"/>
              </a:ext>
            </a:extLst>
          </p:cNvPr>
          <p:cNvGrpSpPr/>
          <p:nvPr/>
        </p:nvGrpSpPr>
        <p:grpSpPr>
          <a:xfrm>
            <a:off x="234950" y="2362199"/>
            <a:ext cx="5111750" cy="5229225"/>
            <a:chOff x="6191250" y="359162"/>
            <a:chExt cx="5943600" cy="5943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2DFA8A6-E795-784F-A92F-43C663D7DC87}"/>
                </a:ext>
              </a:extLst>
            </p:cNvPr>
            <p:cNvSpPr/>
            <p:nvPr/>
          </p:nvSpPr>
          <p:spPr>
            <a:xfrm>
              <a:off x="6540500" y="711200"/>
              <a:ext cx="5245100" cy="51181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532D9BE-C6EA-3140-AABC-D3A2180EF137}"/>
                </a:ext>
              </a:extLst>
            </p:cNvPr>
            <p:cNvSpPr/>
            <p:nvPr/>
          </p:nvSpPr>
          <p:spPr>
            <a:xfrm>
              <a:off x="6191250" y="359162"/>
              <a:ext cx="5943600" cy="5943600"/>
            </a:xfrm>
            <a:prstGeom prst="ellipse">
              <a:avLst/>
            </a:prstGeom>
            <a:noFill/>
            <a:ln w="539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C7F64FB-B9B1-F946-9F58-16F0B9AD1D5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845511" y="3755623"/>
            <a:ext cx="3904313" cy="24401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3084BF-A0BF-4947-B6B8-387D1B25E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686" y="165100"/>
            <a:ext cx="2544628" cy="63436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4EE7F0-D9C2-4448-A7ED-322FD6DBBBCD}"/>
              </a:ext>
            </a:extLst>
          </p:cNvPr>
          <p:cNvSpPr/>
          <p:nvPr/>
        </p:nvSpPr>
        <p:spPr>
          <a:xfrm>
            <a:off x="7226300" y="2209800"/>
            <a:ext cx="2286000" cy="1701800"/>
          </a:xfrm>
          <a:prstGeom prst="rect">
            <a:avLst/>
          </a:prstGeom>
          <a:solidFill>
            <a:srgbClr val="FF0000">
              <a:alpha val="24000"/>
            </a:srgb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74F53D00-4393-8A48-872B-E7F272B5A568}"/>
              </a:ext>
            </a:extLst>
          </p:cNvPr>
          <p:cNvSpPr/>
          <p:nvPr/>
        </p:nvSpPr>
        <p:spPr>
          <a:xfrm>
            <a:off x="9654314" y="165100"/>
            <a:ext cx="492986" cy="6343650"/>
          </a:xfrm>
          <a:prstGeom prst="rightBrac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38103-0D17-474A-BEDD-4024DAD319DB}"/>
              </a:ext>
            </a:extLst>
          </p:cNvPr>
          <p:cNvSpPr txBox="1"/>
          <p:nvPr/>
        </p:nvSpPr>
        <p:spPr>
          <a:xfrm>
            <a:off x="10147301" y="1999863"/>
            <a:ext cx="180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Normalized </a:t>
            </a:r>
            <a:r>
              <a:rPr lang="en-US" u="sng" dirty="0">
                <a:solidFill>
                  <a:schemeClr val="bg1"/>
                </a:solidFill>
              </a:rPr>
              <a:t>Flux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(Measurement of energy/area)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1626 rows total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62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F6024-8EDB-D049-A207-DB397F8B9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754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Curate the Data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E65A7DC2-6233-A942-BCDF-D4A743B10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500" y="220454"/>
            <a:ext cx="4564400" cy="63883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12D06F-0481-1B42-94BE-D2205135D6BF}"/>
              </a:ext>
            </a:extLst>
          </p:cNvPr>
          <p:cNvSpPr txBox="1"/>
          <p:nvPr/>
        </p:nvSpPr>
        <p:spPr>
          <a:xfrm>
            <a:off x="838201" y="1968500"/>
            <a:ext cx="5016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Labelled Data acquired from NASA Exoplanet Archive.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Match </a:t>
            </a:r>
            <a:r>
              <a:rPr lang="en-US" sz="2400" dirty="0" err="1">
                <a:solidFill>
                  <a:schemeClr val="bg1"/>
                </a:solidFill>
              </a:rPr>
              <a:t>KepIDs</a:t>
            </a:r>
            <a:r>
              <a:rPr lang="en-US" sz="2400" dirty="0">
                <a:solidFill>
                  <a:schemeClr val="bg1"/>
                </a:solidFill>
              </a:rPr>
              <a:t>, and create the targets for our dataset.</a:t>
            </a:r>
          </a:p>
        </p:txBody>
      </p:sp>
    </p:spTree>
    <p:extLst>
      <p:ext uri="{BB962C8B-B14F-4D97-AF65-F5344CB8AC3E}">
        <p14:creationId xmlns:p14="http://schemas.microsoft.com/office/powerpoint/2010/main" val="3794652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62B2-BDFE-1241-AAEC-685E187AD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Building a Neural Network 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for Detecting Planets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44478-147A-2E41-9683-82CA36F07D21}"/>
              </a:ext>
            </a:extLst>
          </p:cNvPr>
          <p:cNvSpPr txBox="1"/>
          <p:nvPr/>
        </p:nvSpPr>
        <p:spPr>
          <a:xfrm>
            <a:off x="1397000" y="2870199"/>
            <a:ext cx="2730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</a:rPr>
              <a:t>Input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(1, 1626) vector of fluxes for the star in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0637E-32A4-1C41-86D7-EF90BBB72C2A}"/>
              </a:ext>
            </a:extLst>
          </p:cNvPr>
          <p:cNvSpPr txBox="1"/>
          <p:nvPr/>
        </p:nvSpPr>
        <p:spPr>
          <a:xfrm>
            <a:off x="7569200" y="2870199"/>
            <a:ext cx="3314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</a:rPr>
              <a:t>Output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Classification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 - Yes exoplanet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 - Not an exoplanet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F80FA5-429A-8D45-B4AA-8E099BB59205}"/>
              </a:ext>
            </a:extLst>
          </p:cNvPr>
          <p:cNvSpPr/>
          <p:nvPr/>
        </p:nvSpPr>
        <p:spPr>
          <a:xfrm>
            <a:off x="1143000" y="2616200"/>
            <a:ext cx="3213100" cy="28067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78A236-A52A-E644-A986-EC6562D00ECC}"/>
              </a:ext>
            </a:extLst>
          </p:cNvPr>
          <p:cNvSpPr/>
          <p:nvPr/>
        </p:nvSpPr>
        <p:spPr>
          <a:xfrm>
            <a:off x="7340600" y="2616200"/>
            <a:ext cx="3898900" cy="28067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554BEFB-B4F9-A841-BC08-18E13384983C}"/>
              </a:ext>
            </a:extLst>
          </p:cNvPr>
          <p:cNvSpPr/>
          <p:nvPr/>
        </p:nvSpPr>
        <p:spPr>
          <a:xfrm>
            <a:off x="4495800" y="3492500"/>
            <a:ext cx="2743200" cy="444500"/>
          </a:xfrm>
          <a:prstGeom prst="rightArrow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68E29-A5C8-AE41-9A4C-EAE1A487A6C6}"/>
              </a:ext>
            </a:extLst>
          </p:cNvPr>
          <p:cNvSpPr txBox="1"/>
          <p:nvPr/>
        </p:nvSpPr>
        <p:spPr>
          <a:xfrm>
            <a:off x="4381500" y="4037905"/>
            <a:ext cx="2730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Artificial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</a:rPr>
              <a:t>Neural 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331237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62B2-BDFE-1241-AAEC-685E187AD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Building a Neural Network 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for Detecting Planets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D0681D8-0406-EF45-B098-3A011AD0489A}"/>
              </a:ext>
            </a:extLst>
          </p:cNvPr>
          <p:cNvSpPr/>
          <p:nvPr/>
        </p:nvSpPr>
        <p:spPr>
          <a:xfrm>
            <a:off x="1327150" y="22415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C961AD-687E-924B-B093-1B71ED8029F3}"/>
              </a:ext>
            </a:extLst>
          </p:cNvPr>
          <p:cNvSpPr/>
          <p:nvPr/>
        </p:nvSpPr>
        <p:spPr>
          <a:xfrm>
            <a:off x="1314450" y="27114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B4E8C0-0F7C-7144-97AF-CAACF1A1EA3A}"/>
              </a:ext>
            </a:extLst>
          </p:cNvPr>
          <p:cNvSpPr/>
          <p:nvPr/>
        </p:nvSpPr>
        <p:spPr>
          <a:xfrm>
            <a:off x="1314450" y="31813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6E28F4-362A-AB45-B6CE-CEBC873AFC32}"/>
              </a:ext>
            </a:extLst>
          </p:cNvPr>
          <p:cNvSpPr/>
          <p:nvPr/>
        </p:nvSpPr>
        <p:spPr>
          <a:xfrm>
            <a:off x="1314450" y="36512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615205-43C3-5F47-8F48-642AC0FA594C}"/>
              </a:ext>
            </a:extLst>
          </p:cNvPr>
          <p:cNvSpPr/>
          <p:nvPr/>
        </p:nvSpPr>
        <p:spPr>
          <a:xfrm>
            <a:off x="1314450" y="41211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A3F0647-7459-0C4F-B012-30995C3ED60C}"/>
              </a:ext>
            </a:extLst>
          </p:cNvPr>
          <p:cNvSpPr/>
          <p:nvPr/>
        </p:nvSpPr>
        <p:spPr>
          <a:xfrm>
            <a:off x="1314450" y="45910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7ACA5C-7C12-444F-AFF5-61839DF230F9}"/>
              </a:ext>
            </a:extLst>
          </p:cNvPr>
          <p:cNvSpPr/>
          <p:nvPr/>
        </p:nvSpPr>
        <p:spPr>
          <a:xfrm>
            <a:off x="1314450" y="50609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35E769D-58F8-8148-8C1F-2CD875FC997A}"/>
              </a:ext>
            </a:extLst>
          </p:cNvPr>
          <p:cNvSpPr/>
          <p:nvPr/>
        </p:nvSpPr>
        <p:spPr>
          <a:xfrm>
            <a:off x="3962400" y="4781550"/>
            <a:ext cx="317500" cy="317500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18D7094-0A1E-3745-A0DE-3B352E503BF3}"/>
              </a:ext>
            </a:extLst>
          </p:cNvPr>
          <p:cNvSpPr/>
          <p:nvPr/>
        </p:nvSpPr>
        <p:spPr>
          <a:xfrm>
            <a:off x="3962400" y="4318000"/>
            <a:ext cx="317500" cy="317500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7A165E-A426-3046-851A-47D101232DF1}"/>
              </a:ext>
            </a:extLst>
          </p:cNvPr>
          <p:cNvSpPr/>
          <p:nvPr/>
        </p:nvSpPr>
        <p:spPr>
          <a:xfrm>
            <a:off x="3962400" y="3854450"/>
            <a:ext cx="317500" cy="317500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8F3EC9-C351-5C41-AA67-674D7945376C}"/>
              </a:ext>
            </a:extLst>
          </p:cNvPr>
          <p:cNvSpPr/>
          <p:nvPr/>
        </p:nvSpPr>
        <p:spPr>
          <a:xfrm>
            <a:off x="3962400" y="3390900"/>
            <a:ext cx="317500" cy="317500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00A94C9-6191-FF45-863B-7D105C0F69D7}"/>
              </a:ext>
            </a:extLst>
          </p:cNvPr>
          <p:cNvSpPr/>
          <p:nvPr/>
        </p:nvSpPr>
        <p:spPr>
          <a:xfrm>
            <a:off x="3962400" y="2946400"/>
            <a:ext cx="317500" cy="317500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EDB66C2-089A-0F4A-917D-59E865DF874A}"/>
              </a:ext>
            </a:extLst>
          </p:cNvPr>
          <p:cNvSpPr/>
          <p:nvPr/>
        </p:nvSpPr>
        <p:spPr>
          <a:xfrm>
            <a:off x="3962400" y="2501900"/>
            <a:ext cx="317500" cy="317500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B9F276-C100-6845-8A40-6B9DE36A5166}"/>
              </a:ext>
            </a:extLst>
          </p:cNvPr>
          <p:cNvSpPr/>
          <p:nvPr/>
        </p:nvSpPr>
        <p:spPr>
          <a:xfrm>
            <a:off x="6445250" y="4432300"/>
            <a:ext cx="317500" cy="3175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FA1B875-415B-3147-ABF5-76222102C436}"/>
              </a:ext>
            </a:extLst>
          </p:cNvPr>
          <p:cNvSpPr/>
          <p:nvPr/>
        </p:nvSpPr>
        <p:spPr>
          <a:xfrm>
            <a:off x="6445250" y="3962400"/>
            <a:ext cx="317500" cy="3175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AC8434-1C6F-3244-9DCB-D9ADFA46F89A}"/>
              </a:ext>
            </a:extLst>
          </p:cNvPr>
          <p:cNvSpPr/>
          <p:nvPr/>
        </p:nvSpPr>
        <p:spPr>
          <a:xfrm>
            <a:off x="6445250" y="3492500"/>
            <a:ext cx="317500" cy="3175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9DDA45-D338-2C41-878C-41106C744067}"/>
              </a:ext>
            </a:extLst>
          </p:cNvPr>
          <p:cNvSpPr/>
          <p:nvPr/>
        </p:nvSpPr>
        <p:spPr>
          <a:xfrm>
            <a:off x="6438900" y="3022600"/>
            <a:ext cx="317500" cy="3175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F1726E-3A35-2D40-BE13-C4FDE4E23431}"/>
              </a:ext>
            </a:extLst>
          </p:cNvPr>
          <p:cNvSpPr/>
          <p:nvPr/>
        </p:nvSpPr>
        <p:spPr>
          <a:xfrm>
            <a:off x="6445250" y="2552700"/>
            <a:ext cx="317500" cy="3175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2FAA553-6624-7A4E-A5AD-2FD423EB062C}"/>
              </a:ext>
            </a:extLst>
          </p:cNvPr>
          <p:cNvSpPr/>
          <p:nvPr/>
        </p:nvSpPr>
        <p:spPr>
          <a:xfrm>
            <a:off x="8585200" y="4277783"/>
            <a:ext cx="317500" cy="317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3D0EAE1-083D-D24E-A860-E6FDEE3E49EE}"/>
              </a:ext>
            </a:extLst>
          </p:cNvPr>
          <p:cNvSpPr/>
          <p:nvPr/>
        </p:nvSpPr>
        <p:spPr>
          <a:xfrm>
            <a:off x="8585200" y="3287183"/>
            <a:ext cx="317500" cy="317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2477450-7903-5448-999F-884D33E9885D}"/>
              </a:ext>
            </a:extLst>
          </p:cNvPr>
          <p:cNvSpPr/>
          <p:nvPr/>
        </p:nvSpPr>
        <p:spPr>
          <a:xfrm>
            <a:off x="8578850" y="3782483"/>
            <a:ext cx="317500" cy="317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285AF06-B3C4-9441-B68B-D8D7DE15C44D}"/>
              </a:ext>
            </a:extLst>
          </p:cNvPr>
          <p:cNvSpPr/>
          <p:nvPr/>
        </p:nvSpPr>
        <p:spPr>
          <a:xfrm>
            <a:off x="8578850" y="2791883"/>
            <a:ext cx="317500" cy="317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1273AFB-FEEC-C445-9280-D4B519D83F0D}"/>
              </a:ext>
            </a:extLst>
          </p:cNvPr>
          <p:cNvSpPr/>
          <p:nvPr/>
        </p:nvSpPr>
        <p:spPr>
          <a:xfrm>
            <a:off x="10458450" y="3905250"/>
            <a:ext cx="317500" cy="3175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0A6674F-9844-C544-B004-1699FF05993D}"/>
              </a:ext>
            </a:extLst>
          </p:cNvPr>
          <p:cNvSpPr/>
          <p:nvPr/>
        </p:nvSpPr>
        <p:spPr>
          <a:xfrm>
            <a:off x="10458450" y="3168650"/>
            <a:ext cx="317500" cy="3175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259554-0504-0343-AFFF-D2DB5C2A629C}"/>
              </a:ext>
            </a:extLst>
          </p:cNvPr>
          <p:cNvCxnSpPr>
            <a:stCxn id="3" idx="6"/>
            <a:endCxn id="22" idx="2"/>
          </p:cNvCxnSpPr>
          <p:nvPr/>
        </p:nvCxnSpPr>
        <p:spPr>
          <a:xfrm>
            <a:off x="1644650" y="2400300"/>
            <a:ext cx="2317750" cy="26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7DAEC9-E80D-F149-95BE-6A3A55222160}"/>
              </a:ext>
            </a:extLst>
          </p:cNvPr>
          <p:cNvCxnSpPr>
            <a:cxnSpLocks/>
            <a:stCxn id="3" idx="6"/>
            <a:endCxn id="21" idx="2"/>
          </p:cNvCxnSpPr>
          <p:nvPr/>
        </p:nvCxnSpPr>
        <p:spPr>
          <a:xfrm>
            <a:off x="1644650" y="2400300"/>
            <a:ext cx="2317750" cy="704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F32191-4ADF-D340-9AB9-B757726EC5E3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663700" y="2414588"/>
            <a:ext cx="2298700" cy="1135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789BBE1-97D1-744B-8D7C-63E7955A7661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1704975" y="2428876"/>
            <a:ext cx="2257425" cy="1584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2D9F19E-D6FC-7449-AA6D-191CB1926B2B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>
            <a:off x="1644650" y="2400300"/>
            <a:ext cx="2317750" cy="2076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3389357-1CB4-5F40-AA50-8629BA3D4771}"/>
              </a:ext>
            </a:extLst>
          </p:cNvPr>
          <p:cNvCxnSpPr>
            <a:cxnSpLocks/>
            <a:stCxn id="3" idx="6"/>
            <a:endCxn id="17" idx="2"/>
          </p:cNvCxnSpPr>
          <p:nvPr/>
        </p:nvCxnSpPr>
        <p:spPr>
          <a:xfrm>
            <a:off x="1644650" y="2400300"/>
            <a:ext cx="2317750" cy="2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45AF1D0-A2F3-E645-AEBC-53C1E09FBC61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631950" y="2870200"/>
            <a:ext cx="2343150" cy="231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EC4360A-338C-1547-8F7B-818F640962ED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1631950" y="2870200"/>
            <a:ext cx="2330450" cy="67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EE91CF8-6E84-2D48-A0E5-AF6612270257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1631950" y="2870200"/>
            <a:ext cx="2330450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42AEE59-0C55-884B-AFCB-C5B21AA5D566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>
            <a:off x="1631950" y="2870200"/>
            <a:ext cx="2330450" cy="1606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4CC83E9-B394-B843-B297-EF0DADB6EB4D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1631950" y="2870200"/>
            <a:ext cx="2330450" cy="207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0D38141-F8EE-634C-86EF-B1ABA3B8DAFA}"/>
              </a:ext>
            </a:extLst>
          </p:cNvPr>
          <p:cNvCxnSpPr>
            <a:cxnSpLocks/>
            <a:stCxn id="11" idx="6"/>
            <a:endCxn id="22" idx="2"/>
          </p:cNvCxnSpPr>
          <p:nvPr/>
        </p:nvCxnSpPr>
        <p:spPr>
          <a:xfrm flipV="1">
            <a:off x="1631950" y="2660650"/>
            <a:ext cx="2330450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44E6659-8986-9D4F-B1B4-27BB1A75728A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1631950" y="3340100"/>
            <a:ext cx="2330450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A468CDB-C2D7-244A-9A40-EFE37C5B283B}"/>
              </a:ext>
            </a:extLst>
          </p:cNvPr>
          <p:cNvCxnSpPr>
            <a:cxnSpLocks/>
            <a:stCxn id="12" idx="6"/>
            <a:endCxn id="19" idx="2"/>
          </p:cNvCxnSpPr>
          <p:nvPr/>
        </p:nvCxnSpPr>
        <p:spPr>
          <a:xfrm>
            <a:off x="1631950" y="3340100"/>
            <a:ext cx="2330450" cy="67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CE1C196-0F8E-4143-A652-6CEBC92C78CD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>
            <a:off x="1631950" y="3340100"/>
            <a:ext cx="2330450" cy="1136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7CE9015-414A-D843-A505-71A943072769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1631950" y="3340100"/>
            <a:ext cx="2330450" cy="16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D48F340-D628-0347-95E0-3187BCA663A3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 flipV="1">
            <a:off x="1631950" y="3105150"/>
            <a:ext cx="2330450" cy="234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013948A-70AE-4D40-83F1-69B14448A158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 flipV="1">
            <a:off x="1631950" y="2660650"/>
            <a:ext cx="2330450" cy="67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229755E-0670-0549-8AF7-90935D462763}"/>
              </a:ext>
            </a:extLst>
          </p:cNvPr>
          <p:cNvCxnSpPr>
            <a:cxnSpLocks/>
            <a:stCxn id="13" idx="6"/>
            <a:endCxn id="22" idx="2"/>
          </p:cNvCxnSpPr>
          <p:nvPr/>
        </p:nvCxnSpPr>
        <p:spPr>
          <a:xfrm flipV="1">
            <a:off x="1631950" y="2660650"/>
            <a:ext cx="2330450" cy="114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A98F3A4-1589-884A-8AF3-79F1001F54F9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1631950" y="3105150"/>
            <a:ext cx="2330450" cy="704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FD5D6B6-079A-C341-9D92-1BE9F821D04F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 flipV="1">
            <a:off x="1631950" y="3549650"/>
            <a:ext cx="2330450" cy="26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22EC3E9-F917-CB40-9150-28974004BB00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 flipV="1">
            <a:off x="1631950" y="3549650"/>
            <a:ext cx="2330450" cy="26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BA53145-0C92-3E41-BEE9-1AFCB599C324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1631950" y="3810000"/>
            <a:ext cx="2330450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DC3A0C0F-05FE-4C48-A0A3-C0FAC26BC631}"/>
              </a:ext>
            </a:extLst>
          </p:cNvPr>
          <p:cNvCxnSpPr>
            <a:cxnSpLocks/>
            <a:stCxn id="13" idx="6"/>
            <a:endCxn id="18" idx="2"/>
          </p:cNvCxnSpPr>
          <p:nvPr/>
        </p:nvCxnSpPr>
        <p:spPr>
          <a:xfrm>
            <a:off x="1631950" y="3810000"/>
            <a:ext cx="2330450" cy="666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EA42116-2D0C-9D43-9128-B7CDBC8081E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1631950" y="3810000"/>
            <a:ext cx="2330450" cy="1130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51A537F-366D-6748-92B2-219A42222AC6}"/>
              </a:ext>
            </a:extLst>
          </p:cNvPr>
          <p:cNvCxnSpPr>
            <a:cxnSpLocks/>
            <a:stCxn id="14" idx="6"/>
            <a:endCxn id="22" idx="2"/>
          </p:cNvCxnSpPr>
          <p:nvPr/>
        </p:nvCxnSpPr>
        <p:spPr>
          <a:xfrm flipV="1">
            <a:off x="1631950" y="2660650"/>
            <a:ext cx="2330450" cy="161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6F791A-6021-3645-899F-CCFC74AD10CF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 flipV="1">
            <a:off x="1631950" y="3105150"/>
            <a:ext cx="2330450" cy="1174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DEDAA85-8ABC-7E4E-A045-0FCF84F2B3E8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 flipV="1">
            <a:off x="1631950" y="3549650"/>
            <a:ext cx="2330450" cy="73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B4CAC0BF-C01F-954E-A63D-8C3CC794B184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1631950" y="4013200"/>
            <a:ext cx="2330450" cy="26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512D9960-61B9-FF4E-872F-C37DA02F36A4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>
            <a:off x="1631950" y="4279900"/>
            <a:ext cx="2330450" cy="196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0E52495-1C54-6C43-8999-C059B618A002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1631950" y="4279900"/>
            <a:ext cx="2330450" cy="66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66784FC-5A39-884C-A1AA-9D983B0315EA}"/>
              </a:ext>
            </a:extLst>
          </p:cNvPr>
          <p:cNvCxnSpPr>
            <a:cxnSpLocks/>
            <a:stCxn id="15" idx="6"/>
            <a:endCxn id="22" idx="2"/>
          </p:cNvCxnSpPr>
          <p:nvPr/>
        </p:nvCxnSpPr>
        <p:spPr>
          <a:xfrm flipV="1">
            <a:off x="1631950" y="2660650"/>
            <a:ext cx="2330450" cy="208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57687788-A8D1-2E4D-9EB1-0F49E0EFAD8B}"/>
              </a:ext>
            </a:extLst>
          </p:cNvPr>
          <p:cNvCxnSpPr>
            <a:cxnSpLocks/>
            <a:stCxn id="15" idx="6"/>
            <a:endCxn id="21" idx="2"/>
          </p:cNvCxnSpPr>
          <p:nvPr/>
        </p:nvCxnSpPr>
        <p:spPr>
          <a:xfrm flipV="1">
            <a:off x="1631950" y="3105150"/>
            <a:ext cx="2330450" cy="1644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54ED173-E9C1-224B-AC28-6065A6DE5CBA}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 flipV="1">
            <a:off x="1631950" y="3549650"/>
            <a:ext cx="2330450" cy="1200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D29C0B92-C4DA-424C-B33F-1D3525783596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 flipV="1">
            <a:off x="1631950" y="4013200"/>
            <a:ext cx="2330450" cy="736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09367A1-EBA3-6C43-91B3-6DCB10038E78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1631950" y="4476750"/>
            <a:ext cx="2330450" cy="273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ADD6EDF-9C40-3944-B698-DFBE1BC00528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1631950" y="4749800"/>
            <a:ext cx="2330450" cy="19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BC6917C7-E52C-6C42-B68D-3B97CCD4A19C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1631950" y="4940300"/>
            <a:ext cx="2330450" cy="279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78E04DF2-3E65-3A4C-84A6-A957658E32E2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 flipV="1">
            <a:off x="1631950" y="4476750"/>
            <a:ext cx="2330450" cy="74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0D513969-4B23-A24C-AA47-91C02DDF6E1A}"/>
              </a:ext>
            </a:extLst>
          </p:cNvPr>
          <p:cNvCxnSpPr>
            <a:cxnSpLocks/>
            <a:stCxn id="16" idx="6"/>
            <a:endCxn id="19" idx="2"/>
          </p:cNvCxnSpPr>
          <p:nvPr/>
        </p:nvCxnSpPr>
        <p:spPr>
          <a:xfrm flipV="1">
            <a:off x="1631950" y="4013200"/>
            <a:ext cx="2330450" cy="120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3F5532C-EB02-CC42-831C-13894E452972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 flipV="1">
            <a:off x="1631950" y="3549650"/>
            <a:ext cx="2330450" cy="167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31C55B5C-A527-634D-A767-632AB0E965EB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 flipV="1">
            <a:off x="1631950" y="3105150"/>
            <a:ext cx="2330450" cy="2114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731B4F47-1F80-A649-A87C-1B6EB0FC7EAE}"/>
              </a:ext>
            </a:extLst>
          </p:cNvPr>
          <p:cNvCxnSpPr>
            <a:cxnSpLocks/>
            <a:stCxn id="16" idx="6"/>
            <a:endCxn id="22" idx="2"/>
          </p:cNvCxnSpPr>
          <p:nvPr/>
        </p:nvCxnSpPr>
        <p:spPr>
          <a:xfrm flipV="1">
            <a:off x="1631950" y="2660650"/>
            <a:ext cx="2330450" cy="255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69A134F-C02A-4448-B53B-32CDCAAD6C31}"/>
              </a:ext>
            </a:extLst>
          </p:cNvPr>
          <p:cNvCxnSpPr>
            <a:cxnSpLocks/>
            <a:stCxn id="22" idx="6"/>
            <a:endCxn id="28" idx="2"/>
          </p:cNvCxnSpPr>
          <p:nvPr/>
        </p:nvCxnSpPr>
        <p:spPr>
          <a:xfrm>
            <a:off x="4279900" y="2660650"/>
            <a:ext cx="2165350" cy="5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2BC64F03-7CDB-5C4B-8675-CC24CC8C4C82}"/>
              </a:ext>
            </a:extLst>
          </p:cNvPr>
          <p:cNvCxnSpPr>
            <a:cxnSpLocks/>
            <a:stCxn id="22" idx="6"/>
            <a:endCxn id="27" idx="2"/>
          </p:cNvCxnSpPr>
          <p:nvPr/>
        </p:nvCxnSpPr>
        <p:spPr>
          <a:xfrm>
            <a:off x="4279900" y="2660650"/>
            <a:ext cx="2159000" cy="520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3DABF09-B3DE-7446-99C0-576AE425A31A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4279900" y="2660650"/>
            <a:ext cx="2165350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EBDEDFAB-B990-944B-8B5C-5ED20480DB9F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>
            <a:off x="4279900" y="2660650"/>
            <a:ext cx="2165350" cy="146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19B124E6-AC07-0B43-A62A-14D3FBE5CAA9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>
            <a:off x="4279900" y="2660650"/>
            <a:ext cx="2165350" cy="193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8C64FFD4-9431-DC4C-AD75-D2819F5A1A1E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4270375" y="3109383"/>
            <a:ext cx="2168525" cy="7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66091E5-8EE1-974B-8902-C36652711252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4270375" y="3109383"/>
            <a:ext cx="2174875" cy="541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7342638C-5E5A-5242-9E23-1C063AD37032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4270375" y="3109383"/>
            <a:ext cx="2174875" cy="101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C3958288-7265-B245-BA36-0B72BE9CE651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4270375" y="3109383"/>
            <a:ext cx="2174875" cy="1481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4A0A9D0-71A1-B345-B2D3-7DF00714F614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4270375" y="2711450"/>
            <a:ext cx="2174875" cy="39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9A870145-150C-3B45-B2EF-C979C1997016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4275138" y="3575050"/>
            <a:ext cx="2170112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A32287B-BA8B-C349-9861-7C2552CF3358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4275138" y="3575050"/>
            <a:ext cx="2170112" cy="546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B23B5288-3406-EA43-9BB8-FD8F66767390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4275138" y="3575050"/>
            <a:ext cx="2170112" cy="101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EF6825-6942-FF43-8514-889FCE8F39D9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4275138" y="3181350"/>
            <a:ext cx="2163762" cy="3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E9772BEB-E0E6-AB49-81CB-258D068E1C1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4275138" y="2711450"/>
            <a:ext cx="2170112" cy="86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3133C16-4DAF-F846-AE17-23251967E441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4275818" y="4013200"/>
            <a:ext cx="2169432" cy="107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04982D72-D1CE-634E-A8FE-E40627EE756A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4275818" y="4013200"/>
            <a:ext cx="2169432" cy="577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4797B378-5FF3-3345-94CA-51D3B0B87953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275818" y="3651250"/>
            <a:ext cx="2169432" cy="36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B3FAD447-FE41-564F-AB33-667C7E328B55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4275818" y="3181350"/>
            <a:ext cx="2163082" cy="83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DFB9301C-ABDC-1E4A-AF2C-6A81C38ED7F3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4275818" y="2711450"/>
            <a:ext cx="2169432" cy="1301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0FB33EAB-4854-8E4C-8A36-918F2DF7C4FF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4276725" y="4476750"/>
            <a:ext cx="2168525" cy="11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7591C1E7-FC3F-F341-AB4F-9E191882C761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4276725" y="4121150"/>
            <a:ext cx="2168525" cy="35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D62EAEF3-C1F5-254F-AD0A-64A9EEB8E8E3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276725" y="3651250"/>
            <a:ext cx="2168525" cy="825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E9202318-9094-654B-8B7F-41BF90835BEF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4276725" y="3181350"/>
            <a:ext cx="2162175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03212167-A2D9-FA4C-9F6B-87EFD01937A6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4276725" y="2711450"/>
            <a:ext cx="2168525" cy="176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B86B996A-B37C-774B-B8F2-E5A5BD0C564C}"/>
              </a:ext>
            </a:extLst>
          </p:cNvPr>
          <p:cNvCxnSpPr>
            <a:cxnSpLocks/>
            <a:stCxn id="17" idx="6"/>
            <a:endCxn id="24" idx="2"/>
          </p:cNvCxnSpPr>
          <p:nvPr/>
        </p:nvCxnSpPr>
        <p:spPr>
          <a:xfrm flipV="1">
            <a:off x="4279900" y="4591050"/>
            <a:ext cx="2165350" cy="34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7E62174D-6AF9-374A-A4C8-AB69E0C75182}"/>
              </a:ext>
            </a:extLst>
          </p:cNvPr>
          <p:cNvCxnSpPr>
            <a:cxnSpLocks/>
            <a:stCxn id="17" idx="6"/>
            <a:endCxn id="25" idx="2"/>
          </p:cNvCxnSpPr>
          <p:nvPr/>
        </p:nvCxnSpPr>
        <p:spPr>
          <a:xfrm flipV="1">
            <a:off x="4279900" y="4121150"/>
            <a:ext cx="2165350" cy="81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A7BA104F-BFE4-3143-83FD-2105BD339DCC}"/>
              </a:ext>
            </a:extLst>
          </p:cNvPr>
          <p:cNvCxnSpPr>
            <a:cxnSpLocks/>
            <a:stCxn id="17" idx="6"/>
            <a:endCxn id="26" idx="2"/>
          </p:cNvCxnSpPr>
          <p:nvPr/>
        </p:nvCxnSpPr>
        <p:spPr>
          <a:xfrm flipV="1">
            <a:off x="4279900" y="3651250"/>
            <a:ext cx="2165350" cy="128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04209CD5-5231-4C43-97FE-EC54F0F19359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4279900" y="3181350"/>
            <a:ext cx="2159000" cy="1758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451924EF-3E4C-7649-A6F2-7D515F6558DA}"/>
              </a:ext>
            </a:extLst>
          </p:cNvPr>
          <p:cNvCxnSpPr>
            <a:cxnSpLocks/>
            <a:stCxn id="17" idx="6"/>
            <a:endCxn id="28" idx="2"/>
          </p:cNvCxnSpPr>
          <p:nvPr/>
        </p:nvCxnSpPr>
        <p:spPr>
          <a:xfrm flipV="1">
            <a:off x="4279900" y="2711450"/>
            <a:ext cx="2165350" cy="222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D0C0A82-0CDE-9846-B6F6-0CF96F8DDF29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>
            <a:off x="6762750" y="2711450"/>
            <a:ext cx="1816100" cy="239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C80308AA-BD5B-4E4A-B754-F75F4278B99A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>
            <a:off x="6762750" y="2711450"/>
            <a:ext cx="1822450" cy="734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C796C056-8F22-AA44-B472-D19E9FEB0A37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>
            <a:off x="6762750" y="2711450"/>
            <a:ext cx="1816100" cy="1229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01B59592-0C73-9B4F-83CF-9286C5BB2CBC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>
            <a:off x="6762750" y="2711450"/>
            <a:ext cx="1822450" cy="1725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B3B22CC5-AD9E-A843-BFCD-45162310D1E7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6762750" y="3195108"/>
            <a:ext cx="1822450" cy="250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1E5F0C8F-F210-A84C-A884-C781147BDFFD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6762750" y="3195108"/>
            <a:ext cx="1816100" cy="746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C4B4749C-C8BD-2546-B178-AD73C7C662E7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6762750" y="3195108"/>
            <a:ext cx="1822450" cy="1241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2BF3E454-6FBB-8940-91F9-F4742E45C958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6762750" y="2950633"/>
            <a:ext cx="1816100" cy="244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728F0BA0-6B01-6547-87B1-34DA521EBFB0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6769100" y="3675592"/>
            <a:ext cx="1809750" cy="26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5FEA47C7-67BB-D04A-B380-B3E6611FDE23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6769100" y="3675592"/>
            <a:ext cx="1816100" cy="760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43A0711D-D0B9-A54F-9F8C-8D43CDC8ED54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6769100" y="3445933"/>
            <a:ext cx="1816100" cy="229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A84C90BB-E4EF-2943-81D5-342A37AC6502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6769100" y="2950633"/>
            <a:ext cx="1809750" cy="724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8E8F9A30-D124-1A44-B2C0-EB674C0DF613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6756400" y="4148667"/>
            <a:ext cx="1828800" cy="287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3CF61298-A84F-5E46-B220-FDA2EDA852ED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6756400" y="3941233"/>
            <a:ext cx="1822450" cy="207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1FDA3E22-5AA0-6041-9DCF-9B539CB39262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6756400" y="3445933"/>
            <a:ext cx="1828800" cy="702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664865CD-50B4-124E-8FD8-32D2C53D095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6756400" y="2950633"/>
            <a:ext cx="1822450" cy="1198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EFAF7FF1-9222-0743-86B6-21E3CCF41E88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6769100" y="2950633"/>
            <a:ext cx="1809750" cy="165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D8C670D7-FF56-A44C-9AA9-465F050F8A24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6769100" y="3445933"/>
            <a:ext cx="1816100" cy="115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FCBB5DDA-6BCF-B745-939A-0DD20641CFC2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6769100" y="3941233"/>
            <a:ext cx="1809750" cy="663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F6A64616-FBCD-BD4A-8818-721A32A2BABC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6769100" y="4436533"/>
            <a:ext cx="1816100" cy="168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A4707537-0B2D-D843-80DF-D7BE14C19EF6}"/>
              </a:ext>
            </a:extLst>
          </p:cNvPr>
          <p:cNvCxnSpPr>
            <a:cxnSpLocks/>
            <a:stCxn id="32" idx="6"/>
            <a:endCxn id="37" idx="2"/>
          </p:cNvCxnSpPr>
          <p:nvPr/>
        </p:nvCxnSpPr>
        <p:spPr>
          <a:xfrm>
            <a:off x="8896350" y="2950633"/>
            <a:ext cx="1562100" cy="376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88A9E7D1-0A67-294D-A661-3244C80BF0AF}"/>
              </a:ext>
            </a:extLst>
          </p:cNvPr>
          <p:cNvCxnSpPr>
            <a:cxnSpLocks/>
            <a:stCxn id="32" idx="6"/>
            <a:endCxn id="36" idx="2"/>
          </p:cNvCxnSpPr>
          <p:nvPr/>
        </p:nvCxnSpPr>
        <p:spPr>
          <a:xfrm>
            <a:off x="8896350" y="2950633"/>
            <a:ext cx="1562100" cy="1113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>
            <a:extLst>
              <a:ext uri="{FF2B5EF4-FFF2-40B4-BE49-F238E27FC236}">
                <a16:creationId xmlns:a16="http://schemas.microsoft.com/office/drawing/2014/main" id="{979EAB7C-AAC6-1048-802B-0FFA66AF67BA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8896350" y="3327400"/>
            <a:ext cx="1562100" cy="118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5E843FD4-F08D-D240-B5C1-C20CB0711C6D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8896350" y="3445933"/>
            <a:ext cx="1562100" cy="61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DC3E024F-0B3D-D447-9526-14FBE7086A20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8896350" y="3327400"/>
            <a:ext cx="1562100" cy="61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>
            <a:extLst>
              <a:ext uri="{FF2B5EF4-FFF2-40B4-BE49-F238E27FC236}">
                <a16:creationId xmlns:a16="http://schemas.microsoft.com/office/drawing/2014/main" id="{07CA11A2-6930-E745-A52E-6A110521A439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8896350" y="3942291"/>
            <a:ext cx="1562100" cy="12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330">
            <a:extLst>
              <a:ext uri="{FF2B5EF4-FFF2-40B4-BE49-F238E27FC236}">
                <a16:creationId xmlns:a16="http://schemas.microsoft.com/office/drawing/2014/main" id="{E3FA49E2-521A-DF46-918E-F79CE7A7CA1A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8896350" y="3327400"/>
            <a:ext cx="1562100" cy="1121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>
            <a:extLst>
              <a:ext uri="{FF2B5EF4-FFF2-40B4-BE49-F238E27FC236}">
                <a16:creationId xmlns:a16="http://schemas.microsoft.com/office/drawing/2014/main" id="{3CC16C0E-355F-F24E-BF85-03B01A30D79C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8896350" y="4064000"/>
            <a:ext cx="1562100" cy="384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4">
            <a:extLst>
              <a:ext uri="{FF2B5EF4-FFF2-40B4-BE49-F238E27FC236}">
                <a16:creationId xmlns:a16="http://schemas.microsoft.com/office/drawing/2014/main" id="{9668BA66-E796-694E-B4DF-118A3284D793}"/>
              </a:ext>
            </a:extLst>
          </p:cNvPr>
          <p:cNvSpPr txBox="1"/>
          <p:nvPr/>
        </p:nvSpPr>
        <p:spPr>
          <a:xfrm rot="16200000">
            <a:off x="480253" y="3428483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Layer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2C8A503E-B9EC-004C-8B5A-3AF418B75CA9}"/>
              </a:ext>
            </a:extLst>
          </p:cNvPr>
          <p:cNvSpPr txBox="1"/>
          <p:nvPr/>
        </p:nvSpPr>
        <p:spPr>
          <a:xfrm rot="16200000">
            <a:off x="10296331" y="3435078"/>
            <a:ext cx="14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 Layer</a:t>
            </a:r>
          </a:p>
        </p:txBody>
      </p:sp>
      <p:sp>
        <p:nvSpPr>
          <p:cNvPr id="338" name="Right Brace 337">
            <a:extLst>
              <a:ext uri="{FF2B5EF4-FFF2-40B4-BE49-F238E27FC236}">
                <a16:creationId xmlns:a16="http://schemas.microsoft.com/office/drawing/2014/main" id="{3B801F05-07E8-2F4B-BC3B-C7D002C6ED48}"/>
              </a:ext>
            </a:extLst>
          </p:cNvPr>
          <p:cNvSpPr/>
          <p:nvPr/>
        </p:nvSpPr>
        <p:spPr>
          <a:xfrm rot="5400000">
            <a:off x="6239042" y="3082506"/>
            <a:ext cx="505327" cy="50586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2115C0A-E2D6-1248-AEAD-F913DA92B5E7}"/>
              </a:ext>
            </a:extLst>
          </p:cNvPr>
          <p:cNvSpPr txBox="1"/>
          <p:nvPr/>
        </p:nvSpPr>
        <p:spPr>
          <a:xfrm>
            <a:off x="5694018" y="5776396"/>
            <a:ext cx="150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Hidden Layers</a:t>
            </a:r>
          </a:p>
        </p:txBody>
      </p:sp>
    </p:spTree>
    <p:extLst>
      <p:ext uri="{BB962C8B-B14F-4D97-AF65-F5344CB8AC3E}">
        <p14:creationId xmlns:p14="http://schemas.microsoft.com/office/powerpoint/2010/main" val="1615152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060D-24F7-4442-995F-F829E0E5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23D8-08EA-B541-A770-06291E31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My model sucks and is so shameful it can barely call itself a model.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Currently trending at 25% accuracy. Sad Day.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Neural Networks are a pain to optimize.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Need some confusion matrices</a:t>
            </a:r>
          </a:p>
        </p:txBody>
      </p:sp>
    </p:spTree>
    <p:extLst>
      <p:ext uri="{BB962C8B-B14F-4D97-AF65-F5344CB8AC3E}">
        <p14:creationId xmlns:p14="http://schemas.microsoft.com/office/powerpoint/2010/main" val="1334100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3081</TotalTime>
  <Words>515</Words>
  <Application>Microsoft Macintosh PowerPoint</Application>
  <PresentationFormat>Widescreen</PresentationFormat>
  <Paragraphs>114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Yuanti TC</vt:lpstr>
      <vt:lpstr>Arial</vt:lpstr>
      <vt:lpstr>Calibri</vt:lpstr>
      <vt:lpstr>Calibri Light</vt:lpstr>
      <vt:lpstr>Candara</vt:lpstr>
      <vt:lpstr>Segoe Print</vt:lpstr>
      <vt:lpstr>Wingdings</vt:lpstr>
      <vt:lpstr>Office Theme</vt:lpstr>
      <vt:lpstr>Detecting Exoplanets using Raw Data from NASA’s Kepler Spacecraft</vt:lpstr>
      <vt:lpstr>PowerPoint Presentation</vt:lpstr>
      <vt:lpstr>Raw Data: Light Curves</vt:lpstr>
      <vt:lpstr>Data Pre-processing  Pipeline</vt:lpstr>
      <vt:lpstr>Understanding the Light Curve Data</vt:lpstr>
      <vt:lpstr>Curate the Data</vt:lpstr>
      <vt:lpstr>Building a Neural Network  for Detecting Planets</vt:lpstr>
      <vt:lpstr>Building a Neural Network  for Detecting Planets</vt:lpstr>
      <vt:lpstr>Model Performance</vt:lpstr>
      <vt:lpstr>Model Performance</vt:lpstr>
      <vt:lpstr>Conclusions</vt:lpstr>
      <vt:lpstr>Thank you! Happy to take questions</vt:lpstr>
      <vt:lpstr>Sources</vt:lpstr>
      <vt:lpstr>PowerPoint Presentation</vt:lpstr>
      <vt:lpstr>Detecting Exoplanets using Raw Data from NASA’s Kepler Spacecraft</vt:lpstr>
      <vt:lpstr>Kepler Spacecraft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Puryear</dc:creator>
  <cp:lastModifiedBy>Kaitlin Puryear</cp:lastModifiedBy>
  <cp:revision>68</cp:revision>
  <dcterms:created xsi:type="dcterms:W3CDTF">2018-03-28T19:51:46Z</dcterms:created>
  <dcterms:modified xsi:type="dcterms:W3CDTF">2018-03-30T23:13:13Z</dcterms:modified>
</cp:coreProperties>
</file>